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72" r:id="rId4"/>
    <p:sldId id="282" r:id="rId5"/>
    <p:sldId id="261" r:id="rId6"/>
    <p:sldId id="284" r:id="rId7"/>
    <p:sldId id="262" r:id="rId8"/>
    <p:sldId id="279" r:id="rId9"/>
    <p:sldId id="283" r:id="rId10"/>
    <p:sldId id="278" r:id="rId11"/>
    <p:sldId id="276" r:id="rId12"/>
    <p:sldId id="286" r:id="rId13"/>
    <p:sldId id="275" r:id="rId14"/>
    <p:sldId id="280" r:id="rId15"/>
    <p:sldId id="277" r:id="rId16"/>
    <p:sldId id="28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A2D7-5E45-4C1B-9F8A-4AC507C7010F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A794-00FB-4451-9C2A-7089D492D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A2D7-5E45-4C1B-9F8A-4AC507C7010F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A794-00FB-4451-9C2A-7089D492D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A2D7-5E45-4C1B-9F8A-4AC507C7010F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A794-00FB-4451-9C2A-7089D492D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A2D7-5E45-4C1B-9F8A-4AC507C7010F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A794-00FB-4451-9C2A-7089D492D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A2D7-5E45-4C1B-9F8A-4AC507C7010F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A794-00FB-4451-9C2A-7089D492D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A2D7-5E45-4C1B-9F8A-4AC507C7010F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A794-00FB-4451-9C2A-7089D492D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A2D7-5E45-4C1B-9F8A-4AC507C7010F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A794-00FB-4451-9C2A-7089D492D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A2D7-5E45-4C1B-9F8A-4AC507C7010F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A794-00FB-4451-9C2A-7089D492D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A2D7-5E45-4C1B-9F8A-4AC507C7010F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A794-00FB-4451-9C2A-7089D492D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A2D7-5E45-4C1B-9F8A-4AC507C7010F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A794-00FB-4451-9C2A-7089D492D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A2D7-5E45-4C1B-9F8A-4AC507C7010F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FCAA794-00FB-4451-9C2A-7089D492D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1EA2D7-5E45-4C1B-9F8A-4AC507C7010F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CAA794-00FB-4451-9C2A-7089D492D9E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danilchuk1976@yandex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 smtClean="0"/>
              <a:t>Проверочный лист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ru-RU" sz="3200" b="1" dirty="0" smtClean="0"/>
              <a:t>– стратегия аутентичного оценивания.</a:t>
            </a:r>
            <a:endParaRPr lang="ru-RU" sz="3200" dirty="0" smtClean="0"/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79512" y="447789"/>
            <a:ext cx="8712968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Провинциальный советник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Долбоносов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будучи однажды по делам службы в Питере, попал случайно на вечер к князю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Фингалову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На этом вечере он, между прочим, к великому своему удивлению, встретил студента-юриста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Щепоткина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бывшего лет пять тому назад репетитором его детей. Знакомых у него на вечере не было, и он от скуки подошел к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Щепоткину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— 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 это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тово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 же сюда попали?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 —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спросил он, зевая в кулак.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— 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 же, как и вы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— 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 есть, положим, не так, как 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… —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нахмурился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Долбоносов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оглядывая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Щепоткина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 —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Гм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тово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дела ваши как?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— 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 себе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Кончил курс в университете и служу чиновником особых поручений при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Подоконникове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— 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Да? Это на первых порах недурно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ээ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простите за нескромный вопрос, сколько дает вам ваша должность?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— 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Восемьсот рублей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— 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Пф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!.. На табак не хватит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… —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пробормотал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Долбоносов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опять впадая в снисходительно-покровительственный тон.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— 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Конечно, для безбедного прожития в Петербурге этого недостаточно, но кроме того ведь я состою секретарем в правлении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Угаро-Дебоширской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железной дороги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дает мне полторы тысячи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— 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Дааа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 таком случае, конечно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… —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перебил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Долбоносов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причем по лицу его разлилось нечто вроде сияния.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 —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Кстати, милейший мой, каким образом вы познакомились с хозяином этого дома?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— 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Очень просто,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 —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равнодушно отвечал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Щепоткин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 —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 встретился с ним у статс-секретаря Лодкина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— 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бываете у Лодкина?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 —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вытаращил глаза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Долбоносов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— 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Очень часто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 женат на его племяннице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— 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пле-мян-ни-це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Гм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Скажите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Я, знаете ли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тово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всегда желал вам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пророчил блестящую будущность, высокоуважаемый Иван Петрович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— 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Петр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Иваныч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— 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 есть, Петр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Иваныч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 я, знаете ли, гляжу сейчас и вижу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 —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что-то лицо знакомое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одну секунду узнал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Дай, думаю, позову его к себе отобедать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Хе-хе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Старику-то, думаю, небось не откажет! Отель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Европа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№ 33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 часу до шести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68152"/>
          </a:xfrm>
        </p:spPr>
        <p:txBody>
          <a:bodyPr anchor="t">
            <a:no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Проверочный лист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«Понимание содержание текста»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Озаглавили*(или озаглавили позже)</a:t>
            </a:r>
          </a:p>
          <a:p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текста (о ком? о чем?)</a:t>
            </a:r>
          </a:p>
          <a:p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Время и место действия? Как это можно подтвердить?</a:t>
            </a:r>
          </a:p>
          <a:p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Действующие лица текста,  что о них известно из текста?</a:t>
            </a:r>
          </a:p>
          <a:p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речь персонажей их характеризует?</a:t>
            </a:r>
          </a:p>
          <a:p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стиля рассказа.</a:t>
            </a:r>
          </a:p>
          <a:p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Роль средств художественной выразительности в рассказе.</a:t>
            </a:r>
          </a:p>
          <a:p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Ваше мнение о рассказе.</a:t>
            </a:r>
          </a:p>
          <a:p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автор?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Проанализировав рассказ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ученики пришли к выводу, что автор -  мастер лаконичной речи. В тексте поставлена проблема, с которой может столкнуться человек в повседневной жизни. Словом, репликой, деталью автор сумел сказать многое. Ребята  смогли определить, насколько важны детали. Чтобы увидеть и понять несложный сюжет рассказа, учились вчитываться в текст </a:t>
            </a:r>
          </a:p>
          <a:p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Указав особенности рассказа:</a:t>
            </a:r>
            <a:endParaRPr lang="ru-RU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короткое вступление;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  говорящие фамилии;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  Отсутствие  подробного описания пейзажа, портрета;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  комическая ситуация;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основа рассказа -диалог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Вывод : автор А.П. Чехов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348880"/>
            <a:ext cx="8229600" cy="129614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Самоконтроль  (подготовка задания)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9248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Представить свой взгляд  на книгу, автора.</a:t>
            </a:r>
          </a:p>
          <a:p>
            <a:pPr>
              <a:buNone/>
            </a:pP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ФИ______________________________________________                  Класс</a:t>
            </a:r>
          </a:p>
          <a:p>
            <a:pPr>
              <a:buNone/>
            </a:pPr>
            <a:r>
              <a:rPr lang="ru-RU" sz="29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 для обсуждения:</a:t>
            </a:r>
          </a:p>
          <a:p>
            <a:pPr lvl="0"/>
            <a:r>
              <a:rPr lang="ru-RU" sz="29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Почему я выбрал это произведение, эту тему, этого автора?</a:t>
            </a:r>
          </a:p>
          <a:p>
            <a:r>
              <a:rPr lang="ru-RU" sz="29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Высказать свое мнение, охарактеризовать произведение</a:t>
            </a:r>
          </a:p>
          <a:p>
            <a:pPr lvl="0"/>
            <a:r>
              <a:rPr lang="ru-RU" sz="29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Попытаться определить художественную ценность произведения, сравнить с другими произведениями.</a:t>
            </a:r>
          </a:p>
          <a:p>
            <a:pPr lvl="0"/>
            <a:r>
              <a:rPr lang="ru-RU" sz="29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Задать конкретные вопросы по теме.</a:t>
            </a:r>
          </a:p>
          <a:p>
            <a:pPr lvl="0"/>
            <a:r>
              <a:rPr lang="ru-RU" sz="29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Прокомментировать выступление участников «Живой классики»</a:t>
            </a:r>
          </a:p>
          <a:p>
            <a:r>
              <a:rPr lang="ru-RU" sz="29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особенно понравилось, запомнилось? Что было очень убедительно?</a:t>
            </a:r>
          </a:p>
          <a:p>
            <a:pPr lvl="0"/>
            <a:r>
              <a:rPr lang="ru-RU" sz="29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Связать правдивость конфликта, персонажей, сюжетную линию с реальной жизнью.</a:t>
            </a:r>
          </a:p>
          <a:p>
            <a:pPr lvl="0"/>
            <a:r>
              <a:rPr lang="ru-RU" sz="29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можно рекомендовать к прочтению? Какая тема вам близка? Какие проблемы вас волнуют?</a:t>
            </a:r>
          </a:p>
          <a:p>
            <a:pPr>
              <a:buNone/>
            </a:pPr>
            <a:r>
              <a:rPr lang="ru-RU" sz="29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Проверочный лист «Читательская конференция»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 страницами «Живой классики»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435280" cy="792088"/>
          </a:xfrm>
        </p:spPr>
        <p:txBody>
          <a:bodyPr anchor="b">
            <a:no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Школьниками составлен список произведений, которые вызвали наибольший интерес и которые они рекомендуют к прочтению: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C:\Users\1\Desktop\IMG_9884-25-03-18-02-59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052736"/>
            <a:ext cx="4248472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5" name="Рисунок 4" descr="C:\Users\1\Desktop\IMG_9885-25-03-18-02-5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01416"/>
            <a:ext cx="4788024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1979712" y="836713"/>
            <a:ext cx="61206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Скребицкий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Г.«Джек»</a:t>
            </a:r>
            <a:endParaRPr lang="ru-RU" sz="105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Крюкова Т. «Вампир из 9Б»</a:t>
            </a:r>
            <a:endParaRPr lang="ru-RU" sz="105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Железников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В. «Три веточки мимозы»</a:t>
            </a:r>
            <a:endParaRPr lang="ru-RU" sz="105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Дроганов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«Колёк Бабушкин»</a:t>
            </a:r>
            <a:endParaRPr lang="ru-RU" sz="105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Рэй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Брэдбери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«451 градус по Фаренгейту»</a:t>
            </a:r>
            <a:endParaRPr lang="ru-RU" sz="105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Олдос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Хаксли «О дивный новый мир»</a:t>
            </a:r>
            <a:endParaRPr lang="ru-RU" sz="105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Васильев  Б«В списках не значился»</a:t>
            </a:r>
            <a:endParaRPr lang="ru-RU" sz="105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Чехов А.П. «После театра»</a:t>
            </a:r>
            <a:endParaRPr lang="ru-RU" sz="105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Закруткин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В «Матерь человеческая»</a:t>
            </a:r>
            <a:endParaRPr lang="ru-RU" sz="105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rmAutofit/>
          </a:bodyPr>
          <a:lstStyle/>
          <a:p>
            <a:r>
              <a:rPr lang="ru-RU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Данильчук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Нина Александровна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учитель русского языка и литературы,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высшая квалификационная категория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  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danilchuk1976@yandex.ru</a:t>
            </a:r>
            <a:endParaRPr lang="en-US" sz="2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Коняшкина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Ольга Алексеевна</a:t>
            </a:r>
            <a:r>
              <a:rPr lang="ru-RU" sz="2800" b="1" dirty="0" smtClean="0">
                <a:solidFill>
                  <a:srgbClr val="000714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педагог-библиотекарь,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высшая квалификационная категория</a:t>
            </a:r>
            <a:endParaRPr lang="ru-RU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oa68@yandex.ru</a:t>
            </a: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188640"/>
            <a:ext cx="1206441" cy="1801619"/>
          </a:xfrm>
          <a:prstGeom prst="rect">
            <a:avLst/>
          </a:prstGeom>
          <a:ln w="9525">
            <a:solidFill>
              <a:srgbClr val="0070C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B prst="angle"/>
          </a:sp3d>
        </p:spPr>
      </p:pic>
      <p:sp>
        <p:nvSpPr>
          <p:cNvPr id="5" name="Прямоугольник 4"/>
          <p:cNvSpPr/>
          <p:nvPr/>
        </p:nvSpPr>
        <p:spPr>
          <a:xfrm>
            <a:off x="1619672" y="476672"/>
            <a:ext cx="61926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Краснодарское региональное отделение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ЧОУ СОШ «Альтернатива», Краснодар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alternativa91.kubannet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1\Desktop\5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597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184576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«Проверочный лист» составляется педагогом для обучающихся на первых этапах применения 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стратегии.</a:t>
            </a:r>
            <a:endParaRPr lang="ru-RU" sz="2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Учащиеся знакомятся с критериями выполнения задания и готовят его в соответствии с предлагаемыми 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требованиями. </a:t>
            </a:r>
            <a:endParaRPr lang="ru-RU" sz="2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Они понимают, в каком случае ставится положительная 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оценка.</a:t>
            </a:r>
            <a:endParaRPr lang="ru-RU" sz="2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Когда стратегия освоена, «Проверочный лист» составляется совместно педагогом и 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учащимися.</a:t>
            </a:r>
            <a:endParaRPr lang="ru-RU" sz="2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ru-RU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614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Ход работы: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Определить задание, которое требует ПЛ («Чтение вслух», «Краткий пересказ», «Понимание содержания текста», «Читательская конференция» и т.д.)</a:t>
            </a:r>
          </a:p>
          <a:p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Определить параметры оценивания</a:t>
            </a:r>
          </a:p>
          <a:p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Обсудить с обучаемыми</a:t>
            </a:r>
          </a:p>
          <a:p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Показ использования</a:t>
            </a:r>
          </a:p>
          <a:p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Практика ( фронтально, в парах, индивидуально)</a:t>
            </a:r>
          </a:p>
          <a:p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Подготовка домашнего задания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 anchor="ctr"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Проверочный лист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Контроль  за правильностью выполнения задания (учитель)</a:t>
            </a:r>
          </a:p>
          <a:p>
            <a:pPr>
              <a:buNone/>
            </a:pPr>
            <a:endParaRPr lang="ru-RU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Взаимоконтроль  (работа в парах)</a:t>
            </a:r>
          </a:p>
          <a:p>
            <a:pPr>
              <a:buNone/>
            </a:pPr>
            <a:endParaRPr lang="ru-RU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Самоконтроль  (подготовка задания)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2088232"/>
          </a:xfrm>
        </p:spPr>
        <p:txBody>
          <a:bodyPr anchor="t"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Взаимоконтроль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(работа в парах)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36815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Проверочный лист «Чтение вслух»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7992888" cy="49118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628800"/>
            <a:ext cx="849694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Дата              Обучающийся                     Текст                                       Автор</a:t>
            </a:r>
          </a:p>
          <a:p>
            <a:pPr>
              <a:buNone/>
            </a:pPr>
            <a:endParaRPr lang="ru-RU" sz="20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Читает бегло                                                                                                 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Да/нет</a:t>
            </a:r>
          </a:p>
          <a:p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Читает с выражением                                                                                  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Да/нет</a:t>
            </a:r>
          </a:p>
          <a:p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Смысловое, коммуникативное                                                                   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Да/нет</a:t>
            </a:r>
          </a:p>
          <a:p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Выражает знаки препинания                                                                      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Да/нет</a:t>
            </a:r>
          </a:p>
          <a:p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Запинается при чтении многосложных слов                                            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Да/нет</a:t>
            </a:r>
          </a:p>
          <a:p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Повторяет слова, части предложения                                                        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Да/не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</a:t>
            </a:r>
          </a:p>
          <a:p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Заменяет слова                                                                                             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Да/нет</a:t>
            </a:r>
          </a:p>
          <a:p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Пропускает слова                                                                                         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Да/нет</a:t>
            </a:r>
          </a:p>
          <a:p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Ждет подсказки чтения трудного слова                                                     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Да/нет</a:t>
            </a:r>
          </a:p>
          <a:p>
            <a:pPr>
              <a:buNone/>
            </a:pP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Пользуясь проверочным листом, оцените качество чтения </a:t>
            </a:r>
            <a:endPara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24136"/>
          </a:xfrm>
        </p:spPr>
        <p:txBody>
          <a:bodyPr anchor="t"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Проверочный лист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«Краткий пересказ» 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373616" cy="4752528"/>
          </a:xfrm>
        </p:spPr>
        <p:txBody>
          <a:bodyPr>
            <a:normAutofit fontScale="70000" lnSpcReduction="20000"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3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Названа основная мысль текста                                         </a:t>
            </a:r>
            <a:r>
              <a:rPr lang="ru-RU" sz="3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(Да/Нет)</a:t>
            </a:r>
          </a:p>
          <a:p>
            <a:pPr fontAlgn="base">
              <a:buNone/>
            </a:pPr>
            <a:r>
              <a:rPr lang="ru-RU" sz="3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base">
              <a:buNone/>
            </a:pPr>
            <a:r>
              <a:rPr lang="ru-RU" sz="3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Названы главные мысли текста и основные детали      </a:t>
            </a:r>
            <a:r>
              <a:rPr lang="ru-RU" sz="3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(Да/Нет) </a:t>
            </a:r>
          </a:p>
          <a:p>
            <a:pPr lvl="1" fontAlgn="base">
              <a:buNone/>
            </a:pPr>
            <a:endParaRPr lang="ru-RU" sz="31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lvl="1" indent="0" fontAlgn="base">
              <a:buNone/>
            </a:pPr>
            <a:r>
              <a:rPr lang="ru-RU" sz="3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Присутствует логико-смысловая структура текста         </a:t>
            </a:r>
            <a:r>
              <a:rPr lang="ru-RU" sz="3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(Да/Нет) </a:t>
            </a:r>
          </a:p>
          <a:p>
            <a:pPr fontAlgn="base">
              <a:buNone/>
            </a:pPr>
            <a:endParaRPr lang="ru-RU" sz="31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3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Имеются необходимые средства связи, объединяющие главные мысли текста                                                                        </a:t>
            </a:r>
            <a:r>
              <a:rPr lang="ru-RU" sz="3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(Да/Нет) </a:t>
            </a:r>
          </a:p>
          <a:p>
            <a:pPr fontAlgn="base">
              <a:buNone/>
            </a:pPr>
            <a:endParaRPr lang="ru-RU" sz="31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3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 изложено собственными словами при сохранении лексических единиц авторского текста                           </a:t>
            </a:r>
            <a:r>
              <a:rPr lang="ru-RU" sz="3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(Да/Нет)</a:t>
            </a:r>
          </a:p>
          <a:p>
            <a:endParaRPr lang="ru-RU" sz="3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589008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Контроль  за правильностью выполнения задания (учитель)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534</TotalTime>
  <Words>621</Words>
  <Application>Microsoft Office PowerPoint</Application>
  <PresentationFormat>Экран (4:3)</PresentationFormat>
  <Paragraphs>104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Проверочный лист</vt:lpstr>
      <vt:lpstr>Слайд 2</vt:lpstr>
      <vt:lpstr> </vt:lpstr>
      <vt:lpstr>Ход работы: </vt:lpstr>
      <vt:lpstr>Проверочный лист</vt:lpstr>
      <vt:lpstr>Взаимоконтроль (работа в парах)</vt:lpstr>
      <vt:lpstr> Проверочный лист «Чтение вслух»  </vt:lpstr>
      <vt:lpstr>Проверочный лист  «Краткий пересказ»  </vt:lpstr>
      <vt:lpstr>Контроль  за правильностью выполнения задания (учитель) </vt:lpstr>
      <vt:lpstr>Слайд 10</vt:lpstr>
      <vt:lpstr> Проверочный лист  «Понимание содержание текста»   </vt:lpstr>
      <vt:lpstr>Слайд 12</vt:lpstr>
      <vt:lpstr>Самоконтроль  (подготовка задания) </vt:lpstr>
      <vt:lpstr>Проверочный лист «Читательская конференция»  За страницами «Живой классики»</vt:lpstr>
      <vt:lpstr>      Школьниками составлен список произведений, которые вызвали наибольший интерес и которые они рекомендуют к прочтению:</vt:lpstr>
      <vt:lpstr>Слайд 16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USER</cp:lastModifiedBy>
  <cp:revision>60</cp:revision>
  <dcterms:created xsi:type="dcterms:W3CDTF">2017-10-30T17:08:19Z</dcterms:created>
  <dcterms:modified xsi:type="dcterms:W3CDTF">2018-03-26T05:44:15Z</dcterms:modified>
</cp:coreProperties>
</file>